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1" r:id="rId5"/>
    <p:sldId id="272" r:id="rId6"/>
    <p:sldId id="258" r:id="rId7"/>
    <p:sldId id="274" r:id="rId8"/>
    <p:sldId id="273" r:id="rId9"/>
    <p:sldId id="27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Lynnette HoldenGough" userId="11e0781a-ee3f-45b6-a332-49008d9087f5" providerId="ADAL" clId="{ABBFEA92-9B2C-4E67-A2EC-0189E26B9C77}"/>
    <pc:docChg chg="custSel modSld">
      <pc:chgData name="Mrs Lynnette HoldenGough" userId="11e0781a-ee3f-45b6-a332-49008d9087f5" providerId="ADAL" clId="{ABBFEA92-9B2C-4E67-A2EC-0189E26B9C77}" dt="2021-06-09T08:18:48.967" v="66" actId="255"/>
      <pc:docMkLst>
        <pc:docMk/>
      </pc:docMkLst>
      <pc:sldChg chg="modSp mod">
        <pc:chgData name="Mrs Lynnette HoldenGough" userId="11e0781a-ee3f-45b6-a332-49008d9087f5" providerId="ADAL" clId="{ABBFEA92-9B2C-4E67-A2EC-0189E26B9C77}" dt="2021-06-09T08:00:44.963" v="5" actId="20577"/>
        <pc:sldMkLst>
          <pc:docMk/>
          <pc:sldMk cId="3181505751" sldId="256"/>
        </pc:sldMkLst>
        <pc:spChg chg="mod">
          <ac:chgData name="Mrs Lynnette HoldenGough" userId="11e0781a-ee3f-45b6-a332-49008d9087f5" providerId="ADAL" clId="{ABBFEA92-9B2C-4E67-A2EC-0189E26B9C77}" dt="2021-06-09T08:00:44.963" v="5" actId="20577"/>
          <ac:spMkLst>
            <pc:docMk/>
            <pc:sldMk cId="3181505751" sldId="256"/>
            <ac:spMk id="9" creationId="{00000000-0000-0000-0000-000000000000}"/>
          </ac:spMkLst>
        </pc:spChg>
      </pc:sldChg>
      <pc:sldChg chg="delSp modSp mod">
        <pc:chgData name="Mrs Lynnette HoldenGough" userId="11e0781a-ee3f-45b6-a332-49008d9087f5" providerId="ADAL" clId="{ABBFEA92-9B2C-4E67-A2EC-0189E26B9C77}" dt="2021-06-09T08:18:48.967" v="66" actId="255"/>
        <pc:sldMkLst>
          <pc:docMk/>
          <pc:sldMk cId="2255899669" sldId="261"/>
        </pc:sldMkLst>
        <pc:spChg chg="mod">
          <ac:chgData name="Mrs Lynnette HoldenGough" userId="11e0781a-ee3f-45b6-a332-49008d9087f5" providerId="ADAL" clId="{ABBFEA92-9B2C-4E67-A2EC-0189E26B9C77}" dt="2021-06-09T08:18:48.967" v="66" actId="255"/>
          <ac:spMkLst>
            <pc:docMk/>
            <pc:sldMk cId="2255899669" sldId="261"/>
            <ac:spMk id="5" creationId="{00000000-0000-0000-0000-000000000000}"/>
          </ac:spMkLst>
        </pc:spChg>
        <pc:picChg chg="del mod modCrop">
          <ac:chgData name="Mrs Lynnette HoldenGough" userId="11e0781a-ee3f-45b6-a332-49008d9087f5" providerId="ADAL" clId="{ABBFEA92-9B2C-4E67-A2EC-0189E26B9C77}" dt="2021-06-09T08:03:09.180" v="59" actId="478"/>
          <ac:picMkLst>
            <pc:docMk/>
            <pc:sldMk cId="2255899669" sldId="261"/>
            <ac:picMk id="3" creationId="{00000000-0000-0000-0000-000000000000}"/>
          </ac:picMkLst>
        </pc:picChg>
      </pc:sldChg>
      <pc:sldChg chg="modSp mod">
        <pc:chgData name="Mrs Lynnette HoldenGough" userId="11e0781a-ee3f-45b6-a332-49008d9087f5" providerId="ADAL" clId="{ABBFEA92-9B2C-4E67-A2EC-0189E26B9C77}" dt="2021-06-09T08:01:04.603" v="12" actId="20577"/>
        <pc:sldMkLst>
          <pc:docMk/>
          <pc:sldMk cId="1117355737" sldId="272"/>
        </pc:sldMkLst>
        <pc:spChg chg="mod">
          <ac:chgData name="Mrs Lynnette HoldenGough" userId="11e0781a-ee3f-45b6-a332-49008d9087f5" providerId="ADAL" clId="{ABBFEA92-9B2C-4E67-A2EC-0189E26B9C77}" dt="2021-06-09T08:01:04.603" v="12" actId="20577"/>
          <ac:spMkLst>
            <pc:docMk/>
            <pc:sldMk cId="1117355737" sldId="272"/>
            <ac:spMk id="5" creationId="{00000000-0000-0000-0000-000000000000}"/>
          </ac:spMkLst>
        </pc:spChg>
      </pc:sldChg>
      <pc:sldChg chg="modSp mod">
        <pc:chgData name="Mrs Lynnette HoldenGough" userId="11e0781a-ee3f-45b6-a332-49008d9087f5" providerId="ADAL" clId="{ABBFEA92-9B2C-4E67-A2EC-0189E26B9C77}" dt="2021-06-09T08:01:50.565" v="56" actId="6549"/>
        <pc:sldMkLst>
          <pc:docMk/>
          <pc:sldMk cId="3737081262" sldId="273"/>
        </pc:sldMkLst>
        <pc:spChg chg="mod">
          <ac:chgData name="Mrs Lynnette HoldenGough" userId="11e0781a-ee3f-45b6-a332-49008d9087f5" providerId="ADAL" clId="{ABBFEA92-9B2C-4E67-A2EC-0189E26B9C77}" dt="2021-06-09T08:01:50.565" v="56" actId="6549"/>
          <ac:spMkLst>
            <pc:docMk/>
            <pc:sldMk cId="3737081262" sldId="273"/>
            <ac:spMk id="8" creationId="{00000000-0000-0000-0000-000000000000}"/>
          </ac:spMkLst>
        </pc:spChg>
      </pc:sldChg>
    </pc:docChg>
  </pc:docChgLst>
  <pc:docChgLst>
    <pc:chgData name="Mrs Lynnette HoldenGough" userId="11e0781a-ee3f-45b6-a332-49008d9087f5" providerId="ADAL" clId="{9FDDFCA1-ED34-45EC-89D4-DAFCB58F1B9A}"/>
    <pc:docChg chg="delSld modSld">
      <pc:chgData name="Mrs Lynnette HoldenGough" userId="11e0781a-ee3f-45b6-a332-49008d9087f5" providerId="ADAL" clId="{9FDDFCA1-ED34-45EC-89D4-DAFCB58F1B9A}" dt="2020-06-06T16:57:09.712" v="13" actId="20577"/>
      <pc:docMkLst>
        <pc:docMk/>
      </pc:docMkLst>
      <pc:sldChg chg="modSp mod">
        <pc:chgData name="Mrs Lynnette HoldenGough" userId="11e0781a-ee3f-45b6-a332-49008d9087f5" providerId="ADAL" clId="{9FDDFCA1-ED34-45EC-89D4-DAFCB58F1B9A}" dt="2020-06-06T16:57:09.712" v="13" actId="20577"/>
        <pc:sldMkLst>
          <pc:docMk/>
          <pc:sldMk cId="3181505751" sldId="256"/>
        </pc:sldMkLst>
        <pc:spChg chg="mod">
          <ac:chgData name="Mrs Lynnette HoldenGough" userId="11e0781a-ee3f-45b6-a332-49008d9087f5" providerId="ADAL" clId="{9FDDFCA1-ED34-45EC-89D4-DAFCB58F1B9A}" dt="2020-06-06T16:57:09.712" v="13" actId="20577"/>
          <ac:spMkLst>
            <pc:docMk/>
            <pc:sldMk cId="3181505751" sldId="256"/>
            <ac:spMk id="9" creationId="{00000000-0000-0000-0000-000000000000}"/>
          </ac:spMkLst>
        </pc:spChg>
      </pc:sldChg>
      <pc:sldChg chg="del">
        <pc:chgData name="Mrs Lynnette HoldenGough" userId="11e0781a-ee3f-45b6-a332-49008d9087f5" providerId="ADAL" clId="{9FDDFCA1-ED34-45EC-89D4-DAFCB58F1B9A}" dt="2020-06-06T16:56:55.157" v="0" actId="2696"/>
        <pc:sldMkLst>
          <pc:docMk/>
          <pc:sldMk cId="1674195516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CBF6A-AC4F-4A72-B735-8C5EE062383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899D3-A371-42CC-AC7C-E3D8082FE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98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1D243-5505-4BB5-AB87-37AF2B7A15A3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A8134-23BB-4D2C-A2A6-6FE7A83845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53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45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81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14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26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08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94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45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65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73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00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36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30E5-EA84-439A-9E9F-05D960693C9C}" type="datetimeFigureOut">
              <a:rPr lang="en-GB" smtClean="0"/>
              <a:t>09/06/2021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9210-030C-45F7-86D2-969B852108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79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2ahUKEwj-kdDTqoHcAhWDyRQKHTVFDcgQjRx6BAgBEAU&amp;url=http%3A%2F%2Fwww.schooltravelwise.org.uk%2Fschoolinfo.aspx%3Fschoolid%3D3328&amp;psig=AOvVaw1DsR4cBYVzRDF48z2RRFAw&amp;ust=153065233224997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774414" y="211015"/>
            <a:ext cx="8778240" cy="164592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380945" y="156812"/>
            <a:ext cx="73452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</a:rPr>
              <a:t>New Parent’s </a:t>
            </a:r>
          </a:p>
          <a:p>
            <a:pPr algn="ctr"/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</a:rPr>
              <a:t>Reception 2021-22</a:t>
            </a:r>
            <a:endParaRPr lang="en-US" sz="5400" b="0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6253" y="1965341"/>
            <a:ext cx="10071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Caslon Primary Community School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26" name="Picture 2" descr="Image result for caslon primary school">
            <a:hlinkClick r:id="rId2"/>
            <a:extLst>
              <a:ext uri="{FF2B5EF4-FFF2-40B4-BE49-F238E27FC236}">
                <a16:creationId xmlns:a16="http://schemas.microsoft.com/office/drawing/2014/main" id="{28F57FB7-D7E5-423F-9D52-B2CF55F39F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42" r="-541" b="36490"/>
          <a:stretch/>
        </p:blipFill>
        <p:spPr bwMode="auto">
          <a:xfrm>
            <a:off x="2324354" y="3429000"/>
            <a:ext cx="7543292" cy="2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BD45DA-7B1C-4F37-8543-99B47F53A4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386" y="4894477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0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0166" y="1826470"/>
            <a:ext cx="10102488" cy="4769586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1774414" y="211015"/>
            <a:ext cx="8778240" cy="128016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855303" y="419700"/>
            <a:ext cx="8616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</a:rPr>
              <a:t>Your Child’s New School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875" y="1953079"/>
            <a:ext cx="5570806" cy="1254355"/>
          </a:xfrm>
          <a:prstGeom prst="rect">
            <a:avLst/>
          </a:prstGeom>
        </p:spPr>
      </p:pic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6944" y="3334043"/>
            <a:ext cx="952893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en-US" sz="2000" i="0" dirty="0">
                <a:latin typeface="Verdana" panose="020B0604030504040204" pitchFamily="34" charset="0"/>
              </a:rPr>
              <a:t>On behalf of everyone here at Caslon Primary Community School, </a:t>
            </a:r>
            <a:r>
              <a:rPr lang="en-US" altLang="en-US" sz="2000" dirty="0">
                <a:latin typeface="Verdana" panose="020B0604030504040204" pitchFamily="34" charset="0"/>
              </a:rPr>
              <a:t>WELCOME</a:t>
            </a:r>
            <a:r>
              <a:rPr lang="en-US" altLang="en-US" sz="2000" i="0" dirty="0">
                <a:latin typeface="Verdana" panose="020B0604030504040204" pitchFamily="34" charset="0"/>
              </a:rPr>
              <a:t> to a new and exciting stage in your child’s life. During their year, your child will make new friends, enjoy new </a:t>
            </a:r>
            <a:r>
              <a:rPr lang="en-US" altLang="en-US" sz="2000" dirty="0">
                <a:latin typeface="Verdana" panose="020B0604030504040204" pitchFamily="34" charset="0"/>
              </a:rPr>
              <a:t>Reception e</a:t>
            </a:r>
            <a:r>
              <a:rPr lang="en-US" altLang="en-US" sz="2000" i="0" dirty="0">
                <a:latin typeface="Verdana" panose="020B0604030504040204" pitchFamily="34" charset="0"/>
              </a:rPr>
              <a:t>xperiences and learn the vital new skills of reading and writing.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i="0" dirty="0">
                <a:latin typeface="Verdana" panose="020B0604030504040204" pitchFamily="34" charset="0"/>
              </a:rPr>
              <a:t>We, teachers and parents, have the chance to work as partners to ensure that at the end of this school year, your child will have a positive attitude towards their education based on social and academic confidence.</a:t>
            </a:r>
            <a:endParaRPr lang="en-GB" altLang="en-US" sz="2000" i="0" dirty="0">
              <a:latin typeface="Verdan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71D8CA-3786-478A-A571-CFE93723B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136" y="495300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0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774414" y="211015"/>
            <a:ext cx="8778240" cy="164592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894714" y="156812"/>
            <a:ext cx="63177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Early Years </a:t>
            </a:r>
          </a:p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Foundation Stage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49" y="2078182"/>
            <a:ext cx="10150720" cy="46479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5744" y="2399759"/>
            <a:ext cx="940723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The Foundation Stage begins in Nursery and continues through to  Reception.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We help the children to </a:t>
            </a:r>
            <a:r>
              <a:rPr lang="en-GB" altLang="en-US" sz="2000" b="1" dirty="0">
                <a:latin typeface="Verdana" panose="020B0604030504040204" pitchFamily="34" charset="0"/>
                <a:cs typeface="Arial" panose="020B0604020202020204" pitchFamily="34" charset="0"/>
              </a:rPr>
              <a:t>learn through playing, exploring</a:t>
            </a: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b="1" dirty="0">
                <a:latin typeface="Verdana" panose="020B0604030504040204" pitchFamily="34" charset="0"/>
                <a:cs typeface="Arial" panose="020B0604020202020204" pitchFamily="34" charset="0"/>
              </a:rPr>
              <a:t>and being active.</a:t>
            </a: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 This means children will take part in a range of fun, practical activities; some of which are adult led, some guided by adults and some will be child-initiated.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We follow the </a:t>
            </a:r>
            <a:r>
              <a:rPr lang="en-GB" altLang="en-US" sz="2000" b="1" dirty="0">
                <a:latin typeface="Verdana" panose="020B0604030504040204" pitchFamily="34" charset="0"/>
                <a:cs typeface="Arial" panose="020B0604020202020204" pitchFamily="34" charset="0"/>
              </a:rPr>
              <a:t>EYFS Framework</a:t>
            </a:r>
            <a:r>
              <a:rPr lang="en-GB" altLang="en-US" sz="2000" dirty="0">
                <a:latin typeface="Verdana" panose="020B0604030504040204" pitchFamily="34" charset="0"/>
                <a:cs typeface="Arial" panose="020B0604020202020204" pitchFamily="34" charset="0"/>
              </a:rPr>
              <a:t> which explains how and what your child will be learning.  It is very flexible so it can be adapted to the children’s needs and interests.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BB292-33DB-49D1-A98A-761566B13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051" y="481821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4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774414" y="211015"/>
            <a:ext cx="8778240" cy="12021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09581" y="283485"/>
            <a:ext cx="72603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How Children Learn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49" y="2078182"/>
            <a:ext cx="10150720" cy="4647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5743" y="2201865"/>
            <a:ext cx="93610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7 areas of learning.</a:t>
            </a:r>
          </a:p>
          <a:p>
            <a:endParaRPr lang="en-GB" dirty="0"/>
          </a:p>
          <a:p>
            <a:r>
              <a:rPr lang="en-GB" dirty="0"/>
              <a:t>3 Prime Areas – </a:t>
            </a:r>
          </a:p>
          <a:p>
            <a:r>
              <a:rPr lang="en-GB" dirty="0"/>
              <a:t>Communication and Language </a:t>
            </a:r>
          </a:p>
          <a:p>
            <a:r>
              <a:rPr lang="en-GB" dirty="0"/>
              <a:t>Personal Social and Emotional Development</a:t>
            </a:r>
          </a:p>
          <a:p>
            <a:r>
              <a:rPr lang="en-GB" dirty="0"/>
              <a:t>Physical Development </a:t>
            </a:r>
          </a:p>
          <a:p>
            <a:endParaRPr lang="en-GB" dirty="0"/>
          </a:p>
          <a:p>
            <a:r>
              <a:rPr lang="en-GB" dirty="0"/>
              <a:t>4 Specific Areas of Learning – </a:t>
            </a:r>
          </a:p>
          <a:p>
            <a:r>
              <a:rPr lang="en-GB" dirty="0"/>
              <a:t>Literacy</a:t>
            </a:r>
          </a:p>
          <a:p>
            <a:r>
              <a:rPr lang="en-GB" dirty="0"/>
              <a:t>Mathematics </a:t>
            </a:r>
          </a:p>
          <a:p>
            <a:r>
              <a:rPr lang="en-GB" dirty="0"/>
              <a:t>Understanding the World</a:t>
            </a:r>
          </a:p>
          <a:p>
            <a:r>
              <a:rPr lang="en-GB" dirty="0"/>
              <a:t>Expressive Arts and Design </a:t>
            </a:r>
          </a:p>
          <a:p>
            <a:endParaRPr lang="en-GB" dirty="0"/>
          </a:p>
          <a:p>
            <a:r>
              <a:rPr lang="en-GB" dirty="0"/>
              <a:t>17 Early Learning Goals – most children will reach these by the end of the reception year but some will not.            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2D65D3-067E-4EBD-A4BC-5DD53DC5AB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051" y="488112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619549" y="211015"/>
            <a:ext cx="8840424" cy="1007366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897482" y="295051"/>
            <a:ext cx="2284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Lunch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41" y="2136038"/>
            <a:ext cx="10150720" cy="46479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47" y="211015"/>
            <a:ext cx="1282934" cy="12829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564" y="2259434"/>
            <a:ext cx="96291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latin typeface="Verdana" panose="020B0604030504040204" pitchFamily="34" charset="0"/>
                <a:cs typeface="Arial" panose="020B0604020202020204" pitchFamily="34" charset="0"/>
              </a:rPr>
              <a:t>Lunch time is at 11:45pm until 12.15pm.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latin typeface="Verdana" panose="020B0604030504040204" pitchFamily="34" charset="0"/>
                <a:cs typeface="Arial" panose="020B0604020202020204" pitchFamily="34" charset="0"/>
              </a:rPr>
              <a:t>Your child is entitled to a free school meal – hot dinner, school packed lunch, jacket potatoes, salad bar.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altLang="en-US" sz="2800" dirty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latin typeface="Verdana" panose="020B0604030504040204" pitchFamily="34" charset="0"/>
                <a:cs typeface="Arial" panose="020B0604020202020204" pitchFamily="34" charset="0"/>
              </a:rPr>
              <a:t>They can also be provided with a packed lunch from home if you prefer.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latin typeface="Verdana" panose="020B0604030504040204" pitchFamily="34" charset="0"/>
                <a:cs typeface="Arial" panose="020B0604020202020204" pitchFamily="34" charset="0"/>
              </a:rPr>
              <a:t>Your child will get lots of help and support throughout their first few lunchtimes.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CD504E-F5C5-4DAB-A323-A7260AE01C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131" y="487903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5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774414" y="211015"/>
            <a:ext cx="8778240" cy="928468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238013" y="201537"/>
            <a:ext cx="7609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</a:rPr>
              <a:t>Preparing Your Child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97775" y="1440526"/>
            <a:ext cx="11690252" cy="51470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9726"/>
              </p:ext>
            </p:extLst>
          </p:nvPr>
        </p:nvGraphicFramePr>
        <p:xfrm>
          <a:off x="1877255" y="1732537"/>
          <a:ext cx="8128000" cy="444317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5332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Can sit quietly and listen,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 and concentrate for a span of time. 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Follow a series of instructions. </a:t>
                      </a:r>
                      <a:endPara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Use the toilet independently and flush it after use. 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Act responsibly, confidently and have good manners.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3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Dress and undress independently.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Use a knife and fork.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3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Share, co-operate and take turns.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Tidy up and take responsibility for possessions.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5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Develop fine motor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22" y="2010630"/>
            <a:ext cx="646232" cy="1615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110" y="2223466"/>
            <a:ext cx="1485171" cy="879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707" y="4584521"/>
            <a:ext cx="1019175" cy="1143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25022" r="25491"/>
          <a:stretch/>
        </p:blipFill>
        <p:spPr>
          <a:xfrm>
            <a:off x="10391193" y="4008810"/>
            <a:ext cx="1111681" cy="16068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E4BCF7-852D-471F-91E6-1D1677EEA8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04" y="38033"/>
            <a:ext cx="1493442" cy="149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4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566337" y="211015"/>
            <a:ext cx="8840424" cy="1007366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35274" y="295051"/>
            <a:ext cx="7209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Uniform – NAMED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41" y="2136038"/>
            <a:ext cx="10150720" cy="4647998"/>
          </a:xfrm>
          <a:prstGeom prst="rect">
            <a:avLst/>
          </a:prstGeom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806741" y="2136038"/>
            <a:ext cx="9600020" cy="567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 jumper/cardigan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Grey or black trousers/skirt/pinafore in Winter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Grey or black shorts or blue gingham style dress in Summer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Sensible black shoes (without laces unless your child can do them up independently)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Warm and waterproof coats (we take the children outside in all weathers throughout the year)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GB" altLang="en-US" sz="22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 bag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GB" altLang="en-US" sz="22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Packed lunch box if required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GB" altLang="en-US" sz="22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 Hair tied up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Tx/>
              <a:buNone/>
            </a:pPr>
            <a:endParaRPr lang="en-GB" altLang="en-US" sz="2200" kern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CD9C61-67CE-49E7-855B-DABFDBE216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630" y="487903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566337" y="211015"/>
            <a:ext cx="8840424" cy="1007366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861674" y="295051"/>
            <a:ext cx="6356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PE Kit – NAMED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1" y="1263837"/>
            <a:ext cx="10150720" cy="5471813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62663" y="1414082"/>
            <a:ext cx="969573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Indoor PE kit: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Caslon PE yellow t-shirt and blue shorts.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would also be recommended to provide the children with a spare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pair of socks, especially in the case of girls wearing tights as these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not to be worn during PE lessons.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Earrings will be allowed.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Outdoor PE kit: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Caslon PE yellow t-shirt and a blue tracksuit.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6E7001-FB7A-44FB-AE33-2C9CFF190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375" y="4641663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8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566337" y="211015"/>
            <a:ext cx="8840424" cy="1007366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" name="Rectangle 8"/>
          <p:cNvSpPr/>
          <p:nvPr/>
        </p:nvSpPr>
        <p:spPr>
          <a:xfrm>
            <a:off x="3197506" y="295051"/>
            <a:ext cx="568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5400" dirty="0">
                <a:ln w="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Food and Drink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41" y="2136038"/>
            <a:ext cx="10150720" cy="4647998"/>
          </a:xfrm>
          <a:prstGeom prst="rect">
            <a:avLst/>
          </a:prstGeom>
        </p:spPr>
      </p:pic>
      <p:sp>
        <p:nvSpPr>
          <p:cNvPr id="12" name="Rectangle 3"/>
          <p:cNvSpPr txBox="1">
            <a:spLocks noRot="1" noChangeArrowheads="1"/>
          </p:cNvSpPr>
          <p:nvPr/>
        </p:nvSpPr>
        <p:spPr bwMode="auto">
          <a:xfrm>
            <a:off x="572081" y="2361261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Fruit – fruit in classroom and fruit supplied </a:t>
            </a:r>
            <a:r>
              <a:rPr lang="en-GB" sz="2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breaktime</a:t>
            </a: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fizzy drinks, chocolates or sweets in packed lunches as we have ‘Healthy Schools’ status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Drinks bottles – water only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None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oranges, Kiwi fruits, nuts or food with nuts in as we have children with allergies.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904" y="5272644"/>
            <a:ext cx="2178927" cy="13743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4BE83-46DC-4325-9E0E-CA7F02852F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727" y="474198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30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588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Segoe Print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Baileys court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Elliott</dc:creator>
  <cp:lastModifiedBy>Mrs Lynnette HoldenGough</cp:lastModifiedBy>
  <cp:revision>39</cp:revision>
  <cp:lastPrinted>2016-06-13T14:53:16Z</cp:lastPrinted>
  <dcterms:created xsi:type="dcterms:W3CDTF">2016-06-06T15:38:58Z</dcterms:created>
  <dcterms:modified xsi:type="dcterms:W3CDTF">2021-06-09T08:18:58Z</dcterms:modified>
</cp:coreProperties>
</file>